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18" r:id="rId1"/>
  </p:sldMasterIdLst>
  <p:notesMasterIdLst>
    <p:notesMasterId r:id="rId17"/>
  </p:notesMasterIdLst>
  <p:sldIdLst>
    <p:sldId id="256" r:id="rId2"/>
    <p:sldId id="419" r:id="rId3"/>
    <p:sldId id="401" r:id="rId4"/>
    <p:sldId id="420" r:id="rId5"/>
    <p:sldId id="422" r:id="rId6"/>
    <p:sldId id="417" r:id="rId7"/>
    <p:sldId id="421" r:id="rId8"/>
    <p:sldId id="402" r:id="rId9"/>
    <p:sldId id="410" r:id="rId10"/>
    <p:sldId id="411" r:id="rId11"/>
    <p:sldId id="279" r:id="rId12"/>
    <p:sldId id="413" r:id="rId13"/>
    <p:sldId id="414" r:id="rId14"/>
    <p:sldId id="412" r:id="rId15"/>
    <p:sldId id="416" r:id="rId16"/>
  </p:sldIdLst>
  <p:sldSz cx="13439775" cy="7559675"/>
  <p:notesSz cx="7772400" cy="100584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091"/>
    <p:restoredTop sz="94721"/>
  </p:normalViewPr>
  <p:slideViewPr>
    <p:cSldViewPr>
      <p:cViewPr varScale="1">
        <p:scale>
          <a:sx n="80" d="100"/>
          <a:sy n="80" d="100"/>
        </p:scale>
        <p:origin x="120" y="600"/>
      </p:cViewPr>
      <p:guideLst>
        <p:guide orient="horz" pos="2160"/>
        <p:guide pos="384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360" cap="sq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6147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534988" y="763588"/>
            <a:ext cx="6699250" cy="3768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" name="Rectangle 3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0263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>
              <a:lnSpc>
                <a:spcPct val="95000"/>
              </a:lnSpc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0262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>
              <a:lnSpc>
                <a:spcPct val="95000"/>
              </a:lnSpc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0263" cy="500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>
              <a:lnSpc>
                <a:spcPct val="95000"/>
              </a:lnSpc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0262" cy="500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>
              <a:lnSpc>
                <a:spcPct val="95000"/>
              </a:lnSpc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28FFF03A-92BB-4F65-B833-F239338E7D7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55852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xmlns="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78F78107-6362-4F64-A9BD-F577787C8873}" type="slidenum">
              <a:rPr lang="en-US" altLang="en-US" sz="1400" smtClean="0"/>
              <a:pPr>
                <a:spcBef>
                  <a:spcPct val="0"/>
                </a:spcBef>
                <a:buClrTx/>
                <a:buFontTx/>
                <a:buNone/>
              </a:pPr>
              <a:t>1</a:t>
            </a:fld>
            <a:endParaRPr lang="en-US" altLang="en-US" sz="1400"/>
          </a:p>
        </p:txBody>
      </p:sp>
      <p:sp>
        <p:nvSpPr>
          <p:cNvPr id="819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91240B29-F687-4f45-9708-019B960494DF}">
              <a14:hiddenLine xmlns:a14="http://schemas.microsoft.com/office/drawing/2010/main" xmlns="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DCF69C5F-8E7C-4588-BC17-D891A4572292}" type="slidenum">
              <a:rPr lang="en-US" altLang="en-US" sz="14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en-US" altLang="en-US" sz="1400"/>
          </a:p>
        </p:txBody>
      </p:sp>
      <p:sp>
        <p:nvSpPr>
          <p:cNvPr id="102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2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0284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DCF69C5F-8E7C-4588-BC17-D891A4572292}" type="slidenum">
              <a:rPr lang="en-US" altLang="en-US" sz="14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en-US" sz="1400"/>
          </a:p>
        </p:txBody>
      </p:sp>
      <p:sp>
        <p:nvSpPr>
          <p:cNvPr id="102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2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1655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DCF69C5F-8E7C-4588-BC17-D891A4572292}" type="slidenum">
              <a:rPr lang="en-US" altLang="en-US" sz="14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en-US" sz="1400"/>
          </a:p>
        </p:txBody>
      </p:sp>
      <p:sp>
        <p:nvSpPr>
          <p:cNvPr id="1024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02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1148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54204" y="2771881"/>
            <a:ext cx="9827834" cy="2494297"/>
          </a:xfrm>
        </p:spPr>
        <p:txBody>
          <a:bodyPr anchor="b">
            <a:normAutofit/>
          </a:bodyPr>
          <a:lstStyle>
            <a:lvl1pPr>
              <a:defRPr sz="595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4204" y="5266176"/>
            <a:ext cx="9827834" cy="1241518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766200"/>
            <a:ext cx="1923206" cy="858250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86240" y="4992979"/>
            <a:ext cx="859571" cy="402483"/>
          </a:xfrm>
        </p:spPr>
        <p:txBody>
          <a:bodyPr/>
          <a:lstStyle/>
          <a:p>
            <a:pPr>
              <a:defRPr/>
            </a:pPr>
            <a:fld id="{915F920B-B650-444E-AFDE-1EDFED17AF6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1923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4202" y="671971"/>
            <a:ext cx="9827834" cy="3435959"/>
          </a:xfrm>
        </p:spPr>
        <p:txBody>
          <a:bodyPr anchor="ctr">
            <a:normAutofit/>
          </a:bodyPr>
          <a:lstStyle>
            <a:lvl1pPr algn="l">
              <a:defRPr sz="5291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4202" y="4799529"/>
            <a:ext cx="9827834" cy="1715052"/>
          </a:xfrm>
        </p:spPr>
        <p:txBody>
          <a:bodyPr anchor="ctr">
            <a:normAutofit/>
          </a:bodyPr>
          <a:lstStyle>
            <a:lvl1pPr marL="0" indent="0" algn="l">
              <a:buNone/>
              <a:defRPr sz="1984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617" y="3503350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86240" y="3576063"/>
            <a:ext cx="859571" cy="402483"/>
          </a:xfrm>
        </p:spPr>
        <p:txBody>
          <a:bodyPr/>
          <a:lstStyle/>
          <a:p>
            <a:pPr>
              <a:defRPr/>
            </a:pPr>
            <a:fld id="{3D628CDF-401C-4745-951E-5E554BA6B1B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6261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1623" y="671971"/>
            <a:ext cx="9252992" cy="3191863"/>
          </a:xfrm>
        </p:spPr>
        <p:txBody>
          <a:bodyPr anchor="ctr">
            <a:normAutofit/>
          </a:bodyPr>
          <a:lstStyle>
            <a:lvl1pPr algn="l">
              <a:defRPr sz="5291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610189" y="3863834"/>
            <a:ext cx="8307873" cy="419982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76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>
              <a:buFontTx/>
              <a:buNone/>
              <a:defRPr/>
            </a:lvl2pPr>
            <a:lvl3pPr marL="1007943" indent="0">
              <a:buFontTx/>
              <a:buNone/>
              <a:defRPr/>
            </a:lvl3pPr>
            <a:lvl4pPr marL="1511915" indent="0">
              <a:buFontTx/>
              <a:buNone/>
              <a:defRPr/>
            </a:lvl4pPr>
            <a:lvl5pPr marL="2015886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4202" y="4799529"/>
            <a:ext cx="9827834" cy="1715052"/>
          </a:xfrm>
        </p:spPr>
        <p:txBody>
          <a:bodyPr anchor="ctr">
            <a:normAutofit/>
          </a:bodyPr>
          <a:lstStyle>
            <a:lvl1pPr marL="0" indent="0" algn="l">
              <a:buNone/>
              <a:defRPr sz="1984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617" y="3503350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86240" y="3576063"/>
            <a:ext cx="859571" cy="402483"/>
          </a:xfrm>
        </p:spPr>
        <p:txBody>
          <a:bodyPr/>
          <a:lstStyle/>
          <a:p>
            <a:pPr>
              <a:defRPr/>
            </a:pPr>
            <a:fld id="{3D628CDF-401C-4745-951E-5E554BA6B1B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720201" y="714306"/>
            <a:ext cx="671989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/>
          <a:p>
            <a:pPr lvl="0"/>
            <a:r>
              <a:rPr lang="en-US" sz="881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252388" y="3202562"/>
            <a:ext cx="671989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/>
          <a:p>
            <a:pPr lvl="0"/>
            <a:r>
              <a:rPr lang="en-US" sz="881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067545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4203" y="2687885"/>
            <a:ext cx="9827835" cy="3003637"/>
          </a:xfrm>
        </p:spPr>
        <p:txBody>
          <a:bodyPr anchor="b">
            <a:normAutofit/>
          </a:bodyPr>
          <a:lstStyle>
            <a:lvl1pPr algn="l">
              <a:defRPr sz="52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4203" y="5711755"/>
            <a:ext cx="9827835" cy="80427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617" y="5414268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6240" y="5492931"/>
            <a:ext cx="859571" cy="402483"/>
          </a:xfrm>
        </p:spPr>
        <p:txBody>
          <a:bodyPr/>
          <a:lstStyle/>
          <a:p>
            <a:pPr>
              <a:defRPr/>
            </a:pPr>
            <a:fld id="{3D628CDF-401C-4745-951E-5E554BA6B1B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0876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141623" y="671971"/>
            <a:ext cx="9252992" cy="3191863"/>
          </a:xfrm>
        </p:spPr>
        <p:txBody>
          <a:bodyPr anchor="ctr">
            <a:normAutofit/>
          </a:bodyPr>
          <a:lstStyle>
            <a:lvl1pPr algn="l">
              <a:defRPr sz="5291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854202" y="4787794"/>
            <a:ext cx="9827835" cy="92396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646">
                <a:solidFill>
                  <a:schemeClr val="accent1"/>
                </a:solidFill>
              </a:defRPr>
            </a:lvl1pPr>
            <a:lvl2pPr marL="503972" indent="0">
              <a:buFontTx/>
              <a:buNone/>
              <a:defRPr/>
            </a:lvl2pPr>
            <a:lvl3pPr marL="1007943" indent="0">
              <a:buFontTx/>
              <a:buNone/>
              <a:defRPr/>
            </a:lvl3pPr>
            <a:lvl4pPr marL="1511915" indent="0">
              <a:buFontTx/>
              <a:buNone/>
              <a:defRPr/>
            </a:lvl4pPr>
            <a:lvl5pPr marL="2015886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4203" y="5711755"/>
            <a:ext cx="9827835" cy="80427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617" y="5414268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6240" y="5492931"/>
            <a:ext cx="859571" cy="402483"/>
          </a:xfrm>
        </p:spPr>
        <p:txBody>
          <a:bodyPr/>
          <a:lstStyle/>
          <a:p>
            <a:pPr>
              <a:defRPr/>
            </a:pPr>
            <a:fld id="{3D628CDF-401C-4745-951E-5E554BA6B1B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720201" y="714306"/>
            <a:ext cx="671989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/>
          <a:p>
            <a:pPr lvl="0"/>
            <a:r>
              <a:rPr lang="en-US" sz="881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252388" y="3202562"/>
            <a:ext cx="671989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/>
          <a:p>
            <a:pPr lvl="0"/>
            <a:r>
              <a:rPr lang="en-US" sz="881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772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4202" y="691600"/>
            <a:ext cx="9827834" cy="3174689"/>
          </a:xfrm>
        </p:spPr>
        <p:txBody>
          <a:bodyPr anchor="ctr">
            <a:normAutofit/>
          </a:bodyPr>
          <a:lstStyle>
            <a:lvl1pPr algn="l">
              <a:defRPr sz="52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854202" y="4787794"/>
            <a:ext cx="9827835" cy="92396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646">
                <a:solidFill>
                  <a:schemeClr val="accent1"/>
                </a:solidFill>
              </a:defRPr>
            </a:lvl1pPr>
            <a:lvl2pPr marL="503972" indent="0">
              <a:buFontTx/>
              <a:buNone/>
              <a:defRPr/>
            </a:lvl2pPr>
            <a:lvl3pPr marL="1007943" indent="0">
              <a:buFontTx/>
              <a:buNone/>
              <a:defRPr/>
            </a:lvl3pPr>
            <a:lvl4pPr marL="1511915" indent="0">
              <a:buFontTx/>
              <a:buNone/>
              <a:defRPr/>
            </a:lvl4pPr>
            <a:lvl5pPr marL="2015886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4203" y="5711755"/>
            <a:ext cx="9827835" cy="80427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617" y="5414268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6240" y="5492931"/>
            <a:ext cx="859571" cy="402483"/>
          </a:xfrm>
        </p:spPr>
        <p:txBody>
          <a:bodyPr/>
          <a:lstStyle/>
          <a:p>
            <a:pPr>
              <a:defRPr/>
            </a:pPr>
            <a:fld id="{3D628CDF-401C-4745-951E-5E554BA6B1B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71104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617" y="787467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C9BBC58-AC14-4970-87B8-EA9A47F53EC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32461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46079" y="691598"/>
            <a:ext cx="2433535" cy="5824430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54202" y="691598"/>
            <a:ext cx="7139880" cy="582443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617" y="787467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F563EC-5F61-40D5-B348-CC87E844DAA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38812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931" y="301625"/>
            <a:ext cx="12089448" cy="12588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A1ABE3-F97C-4D65-8493-B207B2D989F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5814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8295" y="687966"/>
            <a:ext cx="9823742" cy="14119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4202" y="2351899"/>
            <a:ext cx="9827835" cy="41641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617" y="787467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08376CA-4188-4E4E-8600-62405DCDEE4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8069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4202" y="2269391"/>
            <a:ext cx="9827834" cy="1619080"/>
          </a:xfrm>
        </p:spPr>
        <p:txBody>
          <a:bodyPr anchor="b"/>
          <a:lstStyle>
            <a:lvl1pPr algn="l">
              <a:defRPr sz="440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4202" y="3891313"/>
            <a:ext cx="9827834" cy="948432"/>
          </a:xfrm>
        </p:spPr>
        <p:txBody>
          <a:bodyPr anchor="t"/>
          <a:lstStyle>
            <a:lvl1pPr marL="0" indent="0" algn="l">
              <a:buNone/>
              <a:defRPr sz="220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617" y="3503350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86240" y="3576063"/>
            <a:ext cx="859571" cy="402483"/>
          </a:xfrm>
        </p:spPr>
        <p:txBody>
          <a:bodyPr/>
          <a:lstStyle/>
          <a:p>
            <a:pPr>
              <a:defRPr/>
            </a:pPr>
            <a:fld id="{CDB82C55-8DB0-4172-B691-4619027AD31D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8252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54202" y="2351899"/>
            <a:ext cx="4755361" cy="416412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26675" y="2343766"/>
            <a:ext cx="4755361" cy="416412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617" y="787467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86240" y="868384"/>
            <a:ext cx="859571" cy="402483"/>
          </a:xfrm>
        </p:spPr>
        <p:txBody>
          <a:bodyPr/>
          <a:lstStyle/>
          <a:p>
            <a:pPr>
              <a:defRPr/>
            </a:pPr>
            <a:fld id="{52ADBED1-20BE-4046-81AD-6F2F68BAA8B4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5663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200" y="2174540"/>
            <a:ext cx="4401363" cy="635222"/>
          </a:xfrm>
        </p:spPr>
        <p:txBody>
          <a:bodyPr anchor="b">
            <a:noAutofit/>
          </a:bodyPr>
          <a:lstStyle>
            <a:lvl1pPr marL="0" indent="0">
              <a:buNone/>
              <a:defRPr sz="2646" b="0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4202" y="2809763"/>
            <a:ext cx="4787361" cy="369723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74886" y="2170982"/>
            <a:ext cx="4408274" cy="635222"/>
          </a:xfrm>
        </p:spPr>
        <p:txBody>
          <a:bodyPr anchor="b">
            <a:noAutofit/>
          </a:bodyPr>
          <a:lstStyle>
            <a:lvl1pPr marL="0" indent="0">
              <a:buNone/>
              <a:defRPr sz="2646" b="0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00450" y="2806205"/>
            <a:ext cx="4782710" cy="369723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617" y="787467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86240" y="868384"/>
            <a:ext cx="859571" cy="402483"/>
          </a:xfrm>
        </p:spPr>
        <p:txBody>
          <a:bodyPr/>
          <a:lstStyle/>
          <a:p>
            <a:pPr>
              <a:defRPr/>
            </a:pPr>
            <a:fld id="{D71140E0-78AF-42A6-876D-96CCB3C268A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874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617" y="787467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9C6750-2057-4660-9297-E6CE803427E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3935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617" y="787467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7538832-CB7A-44A0-9EA9-0EE45EE8F57C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4503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4202" y="491730"/>
            <a:ext cx="3863934" cy="1076203"/>
          </a:xfrm>
        </p:spPr>
        <p:txBody>
          <a:bodyPr anchor="b"/>
          <a:lstStyle>
            <a:lvl1pPr algn="l">
              <a:defRPr sz="2205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70133" y="491730"/>
            <a:ext cx="5711904" cy="5968994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4202" y="1762175"/>
            <a:ext cx="3863934" cy="4698546"/>
          </a:xfrm>
        </p:spPr>
        <p:txBody>
          <a:bodyPr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617" y="787467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FD3BA7-38E7-4ABB-8E39-1573F7A0AC84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724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4203" y="5291772"/>
            <a:ext cx="9827835" cy="624724"/>
          </a:xfrm>
        </p:spPr>
        <p:txBody>
          <a:bodyPr anchor="b">
            <a:normAutofit/>
          </a:bodyPr>
          <a:lstStyle>
            <a:lvl1pPr algn="l">
              <a:defRPr sz="2646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54202" y="699931"/>
            <a:ext cx="9827835" cy="4249391"/>
          </a:xfrm>
        </p:spPr>
        <p:txBody>
          <a:bodyPr anchor="t">
            <a:normAutofit/>
          </a:bodyPr>
          <a:lstStyle>
            <a:lvl1pPr marL="0" indent="0" algn="ctr">
              <a:buNone/>
              <a:defRPr sz="1764"/>
            </a:lvl1pPr>
            <a:lvl2pPr marL="503972" indent="0">
              <a:buNone/>
              <a:defRPr sz="1764"/>
            </a:lvl2pPr>
            <a:lvl3pPr marL="1007943" indent="0">
              <a:buNone/>
              <a:defRPr sz="1764"/>
            </a:lvl3pPr>
            <a:lvl4pPr marL="1511915" indent="0">
              <a:buNone/>
              <a:defRPr sz="1764"/>
            </a:lvl4pPr>
            <a:lvl5pPr marL="2015886" indent="0">
              <a:buNone/>
              <a:defRPr sz="1764"/>
            </a:lvl5pPr>
            <a:lvl6pPr marL="2519858" indent="0">
              <a:buNone/>
              <a:defRPr sz="1764"/>
            </a:lvl6pPr>
            <a:lvl7pPr marL="3023829" indent="0">
              <a:buNone/>
              <a:defRPr sz="1764"/>
            </a:lvl7pPr>
            <a:lvl8pPr marL="3527801" indent="0">
              <a:buNone/>
              <a:defRPr sz="1764"/>
            </a:lvl8pPr>
            <a:lvl9pPr marL="4031772" indent="0">
              <a:buNone/>
              <a:defRPr sz="176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4203" y="5916496"/>
            <a:ext cx="9827835" cy="544226"/>
          </a:xfrm>
        </p:spPr>
        <p:txBody>
          <a:bodyPr>
            <a:normAutofit/>
          </a:bodyPr>
          <a:lstStyle>
            <a:lvl1pPr marL="0" indent="0">
              <a:buNone/>
              <a:defRPr sz="132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617" y="5414268"/>
            <a:ext cx="1751103" cy="559201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6240" y="5492931"/>
            <a:ext cx="859571" cy="402483"/>
          </a:xfrm>
        </p:spPr>
        <p:txBody>
          <a:bodyPr/>
          <a:lstStyle/>
          <a:p>
            <a:pPr>
              <a:defRPr/>
            </a:pPr>
            <a:fld id="{423E2BD0-0171-49BB-A452-0119C09E86C7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6658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51989"/>
            <a:ext cx="3143351" cy="731785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30007" y="-866"/>
            <a:ext cx="2597865" cy="755530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201597" cy="75596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58294" y="687966"/>
            <a:ext cx="9823742" cy="14119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4202" y="2351899"/>
            <a:ext cx="9827835" cy="42838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2059" y="6757672"/>
            <a:ext cx="1263598" cy="4082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4202" y="6763592"/>
            <a:ext cx="83998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86240" y="868384"/>
            <a:ext cx="85957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5">
                <a:solidFill>
                  <a:srgbClr val="FEFFFF"/>
                </a:solidFill>
              </a:defRPr>
            </a:lvl1pPr>
          </a:lstStyle>
          <a:p>
            <a:pPr>
              <a:defRPr/>
            </a:pPr>
            <a:fld id="{3D628CDF-401C-4745-951E-5E554BA6B1B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6755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</p:sldLayoutIdLst>
  <p:txStyles>
    <p:titleStyle>
      <a:lvl1pPr algn="l" defTabSz="503972" rtl="0" eaLnBrk="1" latinLnBrk="0" hangingPunct="1">
        <a:spcBef>
          <a:spcPct val="0"/>
        </a:spcBef>
        <a:buNone/>
        <a:defRPr sz="3968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77979" indent="-377979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Font typeface="Wingdings 3" charset="2"/>
        <a:buChar char=""/>
        <a:defRPr sz="198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18954" indent="-314982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Font typeface="Wingdings 3" charset="2"/>
        <a:buChar char=""/>
        <a:defRPr sz="176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59929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Font typeface="Wingdings 3" charset="2"/>
        <a:buChar char="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763900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Font typeface="Wingdings 3" charset="2"/>
        <a:buChar char="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267872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Font typeface="Wingdings 3" charset="2"/>
        <a:buChar char="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771844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Font typeface="Wingdings 3" charset="2"/>
        <a:buChar char="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275815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Font typeface="Wingdings 3" charset="2"/>
        <a:buChar char="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779787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Font typeface="Wingdings 3" charset="2"/>
        <a:buChar char="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283758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Font typeface="Wingdings 3" charset="2"/>
        <a:buChar char="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149475" y="2286000"/>
            <a:ext cx="9070975" cy="1262063"/>
          </a:xfrm>
        </p:spPr>
        <p:txBody>
          <a:bodyPr wrap="square" lIns="0" tIns="52920" rIns="0" bIns="0" numCol="1" anchor="ctr" anchorCtr="0" compatLnSpc="1">
            <a:prstTxWarp prst="textNoShape">
              <a:avLst/>
            </a:prstTxWarp>
            <a:normAutofit fontScale="90000"/>
          </a:bodyPr>
          <a:lstStyle/>
          <a:p>
            <a:pPr algn="ctr" defTabSz="1007943" eaLnBrk="1" fontAlgn="auto" hangingPunct="1">
              <a:spcAft>
                <a:spcPts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altLang="en-US" sz="6000" dirty="0"/>
              <a:t>ARM Instructions Sample Problems</a:t>
            </a:r>
          </a:p>
        </p:txBody>
      </p:sp>
      <p:sp>
        <p:nvSpPr>
          <p:cNvPr id="5123" name="Rectangle 2"/>
          <p:cNvSpPr>
            <a:spLocks noGrp="1" noChangeArrowheads="1"/>
          </p:cNvSpPr>
          <p:nvPr>
            <p:ph idx="1"/>
          </p:nvPr>
        </p:nvSpPr>
        <p:spPr>
          <a:xfrm>
            <a:off x="2149475" y="4008438"/>
            <a:ext cx="9070975" cy="1549400"/>
          </a:xfrm>
        </p:spPr>
        <p:txBody>
          <a:bodyPr rtlCol="0">
            <a:normAutofit/>
          </a:bodyPr>
          <a:lstStyle/>
          <a:p>
            <a:pPr marL="0" indent="0" algn="ctr" defTabSz="1007943" eaLnBrk="1" fontAlgn="auto" hangingPunct="1">
              <a:spcBef>
                <a:spcPts val="1102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  <a:defRPr/>
            </a:pPr>
            <a:r>
              <a:rPr lang="en-US" altLang="en-US" sz="3086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CDA 3101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ISA: I-Type Instructions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E1C1E-F0B3-864E-B1E5-AD0084CBCCEB}"/>
              </a:ext>
            </a:extLst>
          </p:cNvPr>
          <p:cNvSpPr txBox="1"/>
          <p:nvPr/>
        </p:nvSpPr>
        <p:spPr>
          <a:xfrm>
            <a:off x="2605087" y="1643063"/>
            <a:ext cx="4931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ADDI </a:t>
            </a:r>
            <a:r>
              <a:rPr lang="en-US" dirty="0">
                <a:solidFill>
                  <a:srgbClr val="92D050"/>
                </a:solidFill>
              </a:rPr>
              <a:t>X9,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00B0F0"/>
                </a:solidFill>
              </a:rPr>
              <a:t>X10,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#100               </a:t>
            </a:r>
            <a:r>
              <a:rPr lang="en-US" dirty="0">
                <a:solidFill>
                  <a:srgbClr val="7030A0"/>
                </a:solidFill>
                <a:sym typeface="Wingdings" pitchFamily="2" charset="2"/>
              </a:rPr>
              <a:t> X9 = X10-100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" name="Rectangle 2" descr="Please contact instructor for information on this image.">
            <a:extLst>
              <a:ext uri="{FF2B5EF4-FFF2-40B4-BE49-F238E27FC236}">
                <a16:creationId xmlns:a16="http://schemas.microsoft.com/office/drawing/2014/main" id="{6DF0A107-5CF7-F24B-82D8-FBBDEF035744}"/>
              </a:ext>
            </a:extLst>
          </p:cNvPr>
          <p:cNvSpPr/>
          <p:nvPr/>
        </p:nvSpPr>
        <p:spPr>
          <a:xfrm>
            <a:off x="1919287" y="2455863"/>
            <a:ext cx="7772400" cy="457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0594803-EE04-064F-9C28-FEC58D7065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3887" y="2455863"/>
            <a:ext cx="0" cy="45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4F55566-10C0-BB44-A946-BE6D51470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877816" y="2455863"/>
            <a:ext cx="0" cy="45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A18A98-77A6-F045-9F00-B97CFDDCF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320087" y="2455863"/>
            <a:ext cx="0" cy="45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EF75479-DF25-694A-8653-8C9F0884FD69}"/>
              </a:ext>
            </a:extLst>
          </p:cNvPr>
          <p:cNvSpPr txBox="1"/>
          <p:nvPr/>
        </p:nvSpPr>
        <p:spPr>
          <a:xfrm>
            <a:off x="3164169" y="2475507"/>
            <a:ext cx="6367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opcode</a:t>
            </a:r>
            <a:r>
              <a:rPr lang="en-US" dirty="0">
                <a:solidFill>
                  <a:schemeClr val="tx1"/>
                </a:solidFill>
              </a:rPr>
              <a:t>                immediate                        </a:t>
            </a:r>
            <a:r>
              <a:rPr lang="en-US" dirty="0" err="1">
                <a:solidFill>
                  <a:schemeClr val="tx1"/>
                </a:solidFill>
              </a:rPr>
              <a:t>rn</a:t>
            </a:r>
            <a:r>
              <a:rPr lang="en-US" dirty="0">
                <a:solidFill>
                  <a:schemeClr val="tx1"/>
                </a:solidFill>
              </a:rPr>
              <a:t>             </a:t>
            </a:r>
            <a:r>
              <a:rPr lang="en-US" dirty="0" err="1">
                <a:solidFill>
                  <a:schemeClr val="tx1"/>
                </a:solidFill>
              </a:rPr>
              <a:t>rd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10 bits                12 bits                             5 bits             5 bits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9C945B-3F3F-2D4B-B498-338D633DB1B9}"/>
              </a:ext>
            </a:extLst>
          </p:cNvPr>
          <p:cNvSpPr txBox="1"/>
          <p:nvPr/>
        </p:nvSpPr>
        <p:spPr>
          <a:xfrm>
            <a:off x="2528887" y="3932237"/>
            <a:ext cx="7033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1001000100                </a:t>
            </a:r>
            <a:r>
              <a:rPr lang="en-US" dirty="0">
                <a:solidFill>
                  <a:srgbClr val="7030A0"/>
                </a:solidFill>
              </a:rPr>
              <a:t>000001100100</a:t>
            </a:r>
            <a:r>
              <a:rPr lang="en-US" dirty="0">
                <a:solidFill>
                  <a:srgbClr val="92D050"/>
                </a:solidFill>
              </a:rPr>
              <a:t>                 </a:t>
            </a:r>
            <a:r>
              <a:rPr lang="en-US" dirty="0">
                <a:solidFill>
                  <a:srgbClr val="00B0F0"/>
                </a:solidFill>
              </a:rPr>
              <a:t>01010        </a:t>
            </a:r>
            <a:r>
              <a:rPr lang="en-US" dirty="0">
                <a:solidFill>
                  <a:srgbClr val="92D050"/>
                </a:solidFill>
              </a:rPr>
              <a:t>01001</a:t>
            </a:r>
            <a:r>
              <a:rPr lang="en-US" dirty="0">
                <a:solidFill>
                  <a:srgbClr val="00B0F0"/>
                </a:solidFill>
              </a:rPr>
              <a:t>  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2" name="Picture 11" descr="Please contact instructor for information on this image.">
            <a:extLst>
              <a:ext uri="{FF2B5EF4-FFF2-40B4-BE49-F238E27FC236}">
                <a16:creationId xmlns:a16="http://schemas.microsoft.com/office/drawing/2014/main" id="{DF9F4413-A8AB-8644-9096-696D66054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887" y="6370637"/>
            <a:ext cx="4432300" cy="660400"/>
          </a:xfrm>
          <a:prstGeom prst="rect">
            <a:avLst/>
          </a:prstGeom>
        </p:spPr>
      </p:pic>
      <p:pic>
        <p:nvPicPr>
          <p:cNvPr id="10" name="Picture 9" descr="Please contact instructor for information on this image.">
            <a:extLst>
              <a:ext uri="{FF2B5EF4-FFF2-40B4-BE49-F238E27FC236}">
                <a16:creationId xmlns:a16="http://schemas.microsoft.com/office/drawing/2014/main" id="{FBCA175D-85D1-254E-8016-E887BC459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8683" y="4908483"/>
            <a:ext cx="4622800" cy="203403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A981052-793E-6948-859F-60CF45025D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03297" y="5278504"/>
            <a:ext cx="4441190" cy="558733"/>
          </a:xfrm>
          <a:prstGeom prst="rect">
            <a:avLst/>
          </a:prstGeom>
          <a:noFill/>
          <a:ln w="1111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EE42C5-6804-C748-8E8E-DBF087D48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81997" y="6534705"/>
            <a:ext cx="4809490" cy="369332"/>
          </a:xfrm>
          <a:prstGeom prst="rect">
            <a:avLst/>
          </a:prstGeom>
          <a:noFill/>
          <a:ln w="1111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42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8287" y="960437"/>
            <a:ext cx="7379969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What is the ARM instruction corresponding to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0xF8008269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1111 1000 0000 0000 1000 0010 0110 1001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(look at reference sheet)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401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8287" y="960437"/>
            <a:ext cx="7940670" cy="7417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What is the ARM instruction corresponding to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0xF8008269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1111 1000 0000 0000 1000 0010 0110 1001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(look at reference sheet)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 err="1">
                <a:solidFill>
                  <a:schemeClr val="tx1"/>
                </a:solidFill>
              </a:rPr>
              <a:t>Opcode</a:t>
            </a:r>
            <a:r>
              <a:rPr lang="en-US" sz="2800" dirty="0">
                <a:solidFill>
                  <a:schemeClr val="tx1"/>
                </a:solidFill>
              </a:rPr>
              <a:t> starts with 11111, so it is LDUR or STUR</a:t>
            </a:r>
          </a:p>
          <a:p>
            <a:r>
              <a:rPr lang="en-US" sz="2800" dirty="0">
                <a:solidFill>
                  <a:schemeClr val="tx1"/>
                </a:solidFill>
              </a:rPr>
              <a:t>These are both D type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11111000000 000001000 00 10011 01001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STUR X9, [X19, #8]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6" name="Picture 5" descr="Please contact instructor for information on this image.">
            <a:extLst>
              <a:ext uri="{FF2B5EF4-FFF2-40B4-BE49-F238E27FC236}">
                <a16:creationId xmlns:a16="http://schemas.microsoft.com/office/drawing/2014/main" id="{7BD6A06B-15BE-7448-8E9B-6FD9C4F53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371" y="3257038"/>
            <a:ext cx="6375400" cy="952500"/>
          </a:xfrm>
          <a:prstGeom prst="rect">
            <a:avLst/>
          </a:prstGeom>
        </p:spPr>
      </p:pic>
      <p:pic>
        <p:nvPicPr>
          <p:cNvPr id="4" name="Picture 3" descr="Please contact instructor for information on this image.">
            <a:extLst>
              <a:ext uri="{FF2B5EF4-FFF2-40B4-BE49-F238E27FC236}">
                <a16:creationId xmlns:a16="http://schemas.microsoft.com/office/drawing/2014/main" id="{F390D9EB-5C5E-EE4C-BBE0-8F76D5C30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9137" y="5135756"/>
            <a:ext cx="4622800" cy="203403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B8FA1D-20D3-AF4F-9C4D-367AD332A3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494234" y="5684837"/>
            <a:ext cx="4441190" cy="558733"/>
          </a:xfrm>
          <a:prstGeom prst="rect">
            <a:avLst/>
          </a:prstGeom>
          <a:noFill/>
          <a:ln w="1111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796AAC-2D80-B34C-94E9-F500E86355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8487" y="3433022"/>
            <a:ext cx="4441190" cy="558733"/>
          </a:xfrm>
          <a:prstGeom prst="rect">
            <a:avLst/>
          </a:prstGeom>
          <a:noFill/>
          <a:ln w="1111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414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8287" y="960437"/>
            <a:ext cx="7940670" cy="7417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What is the ARM instruction corresponding to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0xF8008269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1111 1000 0000 0000 1000 0010 0110 1001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(look at reference sheet)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 err="1">
                <a:solidFill>
                  <a:schemeClr val="tx1"/>
                </a:solidFill>
              </a:rPr>
              <a:t>Opcode</a:t>
            </a:r>
            <a:r>
              <a:rPr lang="en-US" sz="2800" dirty="0">
                <a:solidFill>
                  <a:schemeClr val="tx1"/>
                </a:solidFill>
              </a:rPr>
              <a:t> starts with 11111, so it is LDUR or STUR</a:t>
            </a:r>
          </a:p>
          <a:p>
            <a:r>
              <a:rPr lang="en-US" sz="2800" dirty="0">
                <a:solidFill>
                  <a:schemeClr val="tx1"/>
                </a:solidFill>
              </a:rPr>
              <a:t>These are both D type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11111000000 000001000 00 10011 01001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STUR X9, [X19, #8]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8" name="Picture 7" descr="Please contact instructor for information on this image.">
            <a:extLst>
              <a:ext uri="{FF2B5EF4-FFF2-40B4-BE49-F238E27FC236}">
                <a16:creationId xmlns:a16="http://schemas.microsoft.com/office/drawing/2014/main" id="{0EABF3F9-C4F3-F34A-BE83-57C1DB1CE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687" y="6525081"/>
            <a:ext cx="7480300" cy="73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624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8287" y="960437"/>
            <a:ext cx="7379969" cy="61247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What is the ARM instruction corresponding to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0x14000060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0001 0100 0000 0000 0000 0000 0110 0000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(look at reference sheet)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082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8287" y="960437"/>
            <a:ext cx="7901522" cy="871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What is the ARM instruction corresponding to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0x14000060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0001 0100 0000 0000 0000 0000 0110 0000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(look at reference sheet)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000101 = B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B instruction has two fields: opcode and address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000101 00000000000000000001100000</a:t>
            </a:r>
          </a:p>
          <a:p>
            <a:r>
              <a:rPr lang="en-US" sz="2800" dirty="0">
                <a:solidFill>
                  <a:schemeClr val="tx1"/>
                </a:solidFill>
              </a:rPr>
              <a:t>B #96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4" name="Picture 3" descr="Please contact instructor for information on this image.">
            <a:extLst>
              <a:ext uri="{FF2B5EF4-FFF2-40B4-BE49-F238E27FC236}">
                <a16:creationId xmlns:a16="http://schemas.microsoft.com/office/drawing/2014/main" id="{CF3AD303-23F2-804F-B4D8-5D8E3D226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035" y="3170237"/>
            <a:ext cx="5613400" cy="1041400"/>
          </a:xfrm>
          <a:prstGeom prst="rect">
            <a:avLst/>
          </a:prstGeom>
        </p:spPr>
      </p:pic>
      <p:pic>
        <p:nvPicPr>
          <p:cNvPr id="5" name="Picture 4" descr="Please contact instructor for information on this image.">
            <a:extLst>
              <a:ext uri="{FF2B5EF4-FFF2-40B4-BE49-F238E27FC236}">
                <a16:creationId xmlns:a16="http://schemas.microsoft.com/office/drawing/2014/main" id="{2513C696-7FB7-B241-BFCD-BB9A85E70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9137" y="5135756"/>
            <a:ext cx="4622800" cy="20340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EF5633A-5C7C-C14C-B3C3-C34945572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439942" y="5837237"/>
            <a:ext cx="4441190" cy="558733"/>
          </a:xfrm>
          <a:prstGeom prst="rect">
            <a:avLst/>
          </a:prstGeom>
          <a:noFill/>
          <a:ln w="1111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82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13699-AD69-B942-9989-46707B12C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on the </a:t>
            </a:r>
            <a:r>
              <a:rPr lang="en-US" dirty="0" err="1"/>
              <a:t>examlet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07B56-3976-D942-B4A0-1B20627EE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 of products / product of sums</a:t>
            </a:r>
          </a:p>
          <a:p>
            <a:r>
              <a:rPr lang="en-US" dirty="0"/>
              <a:t>Specialty circuits</a:t>
            </a:r>
          </a:p>
          <a:p>
            <a:pPr lvl="1"/>
            <a:r>
              <a:rPr lang="en-US" dirty="0"/>
              <a:t>Multiplexor, Decoder, Majority, Comparator</a:t>
            </a:r>
          </a:p>
          <a:p>
            <a:r>
              <a:rPr lang="en-US" dirty="0"/>
              <a:t>Translate from ARM machine code to assembly and vice versa</a:t>
            </a:r>
          </a:p>
        </p:txBody>
      </p:sp>
    </p:spTree>
    <p:extLst>
      <p:ext uri="{BB962C8B-B14F-4D97-AF65-F5344CB8AC3E}">
        <p14:creationId xmlns:p14="http://schemas.microsoft.com/office/powerpoint/2010/main" val="3737919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>
          <a:xfrm>
            <a:off x="1257300" y="381000"/>
            <a:ext cx="11406187" cy="1262063"/>
          </a:xfrm>
        </p:spPr>
        <p:txBody>
          <a:bodyPr wrap="square" lIns="0" tIns="38880" rIns="0" bIns="0" numCol="1" anchorCtr="0" compatLnSpc="1">
            <a:prstTxWarp prst="textNoShape">
              <a:avLst/>
            </a:prstTxWarp>
          </a:bodyPr>
          <a:lstStyle/>
          <a:p>
            <a:pPr defTabSz="1007943" eaLnBrk="1" fontAlgn="auto" hangingPunct="1">
              <a:spcAft>
                <a:spcPts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altLang="en-US" sz="4850" dirty="0"/>
              <a:t>ARM ISA: R-format instruction</a:t>
            </a: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479038" y="2027237"/>
            <a:ext cx="11263312" cy="5253038"/>
          </a:xfrm>
        </p:spPr>
        <p:txBody>
          <a:bodyPr tIns="28080" rIns="0" bIns="0" anchor="ctr">
            <a:normAutofit fontScale="92500" lnSpcReduction="20000"/>
          </a:bodyPr>
          <a:lstStyle/>
          <a:p>
            <a:pPr marL="0" indent="0"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buNone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3200" b="1" dirty="0">
                <a:solidFill>
                  <a:srgbClr val="C00000"/>
                </a:solidFill>
              </a:rPr>
              <a:t>STRUCTURE OF AN R-format INSTRUCTION</a:t>
            </a: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900" b="1" dirty="0">
                <a:solidFill>
                  <a:schemeClr val="tx1"/>
                </a:solidFill>
              </a:rPr>
              <a:t>Instruction Fields:</a:t>
            </a: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marL="0" indent="0"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buNone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900" b="1" dirty="0">
                <a:solidFill>
                  <a:schemeClr val="tx1"/>
                </a:solidFill>
              </a:rPr>
              <a:t>Field Explanation:</a:t>
            </a:r>
          </a:p>
          <a:p>
            <a:pPr lvl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680" b="1" dirty="0">
                <a:solidFill>
                  <a:schemeClr val="tx1"/>
                </a:solidFill>
              </a:rPr>
              <a:t>opcode - basic operation of the instruction</a:t>
            </a:r>
          </a:p>
          <a:p>
            <a:pPr lvl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680" b="1" dirty="0" err="1">
                <a:solidFill>
                  <a:schemeClr val="tx1"/>
                </a:solidFill>
              </a:rPr>
              <a:t>rm</a:t>
            </a:r>
            <a:r>
              <a:rPr lang="en-US" altLang="en-US" sz="2680" b="1" dirty="0">
                <a:solidFill>
                  <a:schemeClr val="tx1"/>
                </a:solidFill>
              </a:rPr>
              <a:t> – second source register</a:t>
            </a:r>
          </a:p>
          <a:p>
            <a:pPr lvl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680" b="1" dirty="0" err="1">
                <a:solidFill>
                  <a:schemeClr val="tx1"/>
                </a:solidFill>
              </a:rPr>
              <a:t>shamt</a:t>
            </a:r>
            <a:r>
              <a:rPr lang="en-US" altLang="en-US" sz="2680" b="1" dirty="0">
                <a:solidFill>
                  <a:schemeClr val="tx1"/>
                </a:solidFill>
              </a:rPr>
              <a:t> – shift amount</a:t>
            </a:r>
          </a:p>
          <a:p>
            <a:pPr lvl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680" b="1" dirty="0" err="1">
                <a:solidFill>
                  <a:schemeClr val="tx1"/>
                </a:solidFill>
              </a:rPr>
              <a:t>rn</a:t>
            </a:r>
            <a:r>
              <a:rPr lang="en-US" altLang="en-US" sz="2680" b="1" dirty="0">
                <a:solidFill>
                  <a:schemeClr val="tx1"/>
                </a:solidFill>
              </a:rPr>
              <a:t> – first source register</a:t>
            </a:r>
          </a:p>
          <a:p>
            <a:pPr lvl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680" b="1" dirty="0" err="1">
                <a:solidFill>
                  <a:schemeClr val="tx1"/>
                </a:solidFill>
              </a:rPr>
              <a:t>rd</a:t>
            </a:r>
            <a:r>
              <a:rPr lang="en-US" altLang="en-US" sz="2680" b="1" dirty="0">
                <a:solidFill>
                  <a:schemeClr val="tx1"/>
                </a:solidFill>
              </a:rPr>
              <a:t> destination register</a:t>
            </a: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marL="0" indent="0"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buNone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lvl="1"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sz="2700" dirty="0">
              <a:solidFill>
                <a:schemeClr val="tx1"/>
              </a:solidFill>
            </a:endParaRPr>
          </a:p>
        </p:txBody>
      </p:sp>
      <p:grpSp>
        <p:nvGrpSpPr>
          <p:cNvPr id="10" name="Group 9" descr="Please contact instructor for information on this image.">
            <a:extLst>
              <a:ext uri="{FF2B5EF4-FFF2-40B4-BE49-F238E27FC236}">
                <a16:creationId xmlns:a16="http://schemas.microsoft.com/office/drawing/2014/main" id="{DD4B73D7-AA14-5D48-90FE-5D9365F5EB79}"/>
              </a:ext>
            </a:extLst>
          </p:cNvPr>
          <p:cNvGrpSpPr/>
          <p:nvPr/>
        </p:nvGrpSpPr>
        <p:grpSpPr>
          <a:xfrm>
            <a:off x="1919287" y="2455863"/>
            <a:ext cx="7772400" cy="967264"/>
            <a:chOff x="1995487" y="2684463"/>
            <a:chExt cx="7772400" cy="96726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DF0A107-5CF7-F24B-82D8-FBBDEF035744}"/>
                </a:ext>
              </a:extLst>
            </p:cNvPr>
            <p:cNvSpPr/>
            <p:nvPr/>
          </p:nvSpPr>
          <p:spPr>
            <a:xfrm>
              <a:off x="1995487" y="2684463"/>
              <a:ext cx="77724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0594803-EE04-064F-9C28-FEC58D706583}"/>
                </a:ext>
              </a:extLst>
            </p:cNvPr>
            <p:cNvCxnSpPr/>
            <p:nvPr/>
          </p:nvCxnSpPr>
          <p:spPr>
            <a:xfrm>
              <a:off x="4510087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C5043BD-394B-C941-9453-6A3652D2F018}"/>
                </a:ext>
              </a:extLst>
            </p:cNvPr>
            <p:cNvCxnSpPr/>
            <p:nvPr/>
          </p:nvCxnSpPr>
          <p:spPr>
            <a:xfrm>
              <a:off x="5653087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4F55566-10C0-BB44-A946-BE6D51470DBD}"/>
                </a:ext>
              </a:extLst>
            </p:cNvPr>
            <p:cNvCxnSpPr/>
            <p:nvPr/>
          </p:nvCxnSpPr>
          <p:spPr>
            <a:xfrm>
              <a:off x="6954016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5A18A98-77A6-F045-9F00-B97CFDDCF8AE}"/>
                </a:ext>
              </a:extLst>
            </p:cNvPr>
            <p:cNvCxnSpPr/>
            <p:nvPr/>
          </p:nvCxnSpPr>
          <p:spPr>
            <a:xfrm>
              <a:off x="8396287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EF75479-DF25-694A-8653-8C9F0884FD69}"/>
                </a:ext>
              </a:extLst>
            </p:cNvPr>
            <p:cNvSpPr txBox="1"/>
            <p:nvPr/>
          </p:nvSpPr>
          <p:spPr>
            <a:xfrm>
              <a:off x="3021597" y="2728397"/>
              <a:ext cx="645131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opcode                </a:t>
              </a:r>
              <a:r>
                <a:rPr lang="en-US" dirty="0" err="1">
                  <a:solidFill>
                    <a:schemeClr val="tx1"/>
                  </a:solidFill>
                </a:rPr>
                <a:t>rm</a:t>
              </a:r>
              <a:r>
                <a:rPr lang="en-US" dirty="0">
                  <a:solidFill>
                    <a:schemeClr val="tx1"/>
                  </a:solidFill>
                </a:rPr>
                <a:t>           </a:t>
              </a:r>
              <a:r>
                <a:rPr lang="en-US" dirty="0" err="1">
                  <a:solidFill>
                    <a:schemeClr val="tx1"/>
                  </a:solidFill>
                </a:rPr>
                <a:t>shamt</a:t>
              </a:r>
              <a:r>
                <a:rPr lang="en-US" dirty="0">
                  <a:solidFill>
                    <a:schemeClr val="tx1"/>
                  </a:solidFill>
                </a:rPr>
                <a:t>                   </a:t>
              </a:r>
              <a:r>
                <a:rPr lang="en-US" dirty="0" err="1">
                  <a:solidFill>
                    <a:schemeClr val="tx1"/>
                  </a:solidFill>
                </a:rPr>
                <a:t>rn</a:t>
              </a:r>
              <a:r>
                <a:rPr lang="en-US" dirty="0">
                  <a:solidFill>
                    <a:schemeClr val="tx1"/>
                  </a:solidFill>
                </a:rPr>
                <a:t>             </a:t>
              </a:r>
              <a:r>
                <a:rPr lang="en-US" dirty="0" err="1">
                  <a:solidFill>
                    <a:schemeClr val="tx1"/>
                  </a:solidFill>
                </a:rPr>
                <a:t>rd</a:t>
              </a:r>
              <a:endParaRPr lang="en-US" dirty="0">
                <a:solidFill>
                  <a:schemeClr val="tx1"/>
                </a:solidFill>
              </a:endParaRPr>
            </a:p>
            <a:p>
              <a:endParaRPr lang="en-US" dirty="0">
                <a:solidFill>
                  <a:schemeClr val="tx1"/>
                </a:solidFill>
              </a:endParaRPr>
            </a:p>
            <a:p>
              <a:r>
                <a:rPr lang="en-US" dirty="0">
                  <a:solidFill>
                    <a:schemeClr val="tx1"/>
                  </a:solidFill>
                </a:rPr>
                <a:t>11 bits                5 bits          6 bits              5 bits             5 bits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787187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8287" y="960437"/>
            <a:ext cx="8082662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What is the 32 bit machine code corresponding to</a:t>
            </a:r>
          </a:p>
          <a:p>
            <a:r>
              <a:rPr lang="en-US" sz="2800" dirty="0">
                <a:solidFill>
                  <a:schemeClr val="tx1"/>
                </a:solidFill>
              </a:rPr>
              <a:t>LSL X10, X9, #3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(Look at reference sheet)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Opcode = 11010011011, Format = R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4" name="Picture 3" descr="Please contact instructor for information on this image.">
            <a:extLst>
              <a:ext uri="{FF2B5EF4-FFF2-40B4-BE49-F238E27FC236}">
                <a16:creationId xmlns:a16="http://schemas.microsoft.com/office/drawing/2014/main" id="{5CB560C5-2F99-7C4F-B953-819134ABA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6087" y="2332037"/>
            <a:ext cx="61087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360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8287" y="960437"/>
            <a:ext cx="10961783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What is the 32 bit machine code corresponding to</a:t>
            </a:r>
          </a:p>
          <a:p>
            <a:r>
              <a:rPr lang="en-US" sz="2800" dirty="0">
                <a:solidFill>
                  <a:schemeClr val="tx1"/>
                </a:solidFill>
              </a:rPr>
              <a:t>LSL X10, X9, #3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(Look at reference sheet)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Opcode = 11010011011, Format = R, Rn is shifted and placed in Rd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4" name="Picture 3" descr="Please contact instructor for information on this image.">
            <a:extLst>
              <a:ext uri="{FF2B5EF4-FFF2-40B4-BE49-F238E27FC236}">
                <a16:creationId xmlns:a16="http://schemas.microsoft.com/office/drawing/2014/main" id="{5CB560C5-2F99-7C4F-B953-819134ABA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6087" y="2332037"/>
            <a:ext cx="6108700" cy="749300"/>
          </a:xfrm>
          <a:prstGeom prst="rect">
            <a:avLst/>
          </a:prstGeom>
        </p:spPr>
      </p:pic>
      <p:pic>
        <p:nvPicPr>
          <p:cNvPr id="5" name="Picture 4" descr="Please contact instructor for information on this image.">
            <a:extLst>
              <a:ext uri="{FF2B5EF4-FFF2-40B4-BE49-F238E27FC236}">
                <a16:creationId xmlns:a16="http://schemas.microsoft.com/office/drawing/2014/main" id="{551D93E8-7475-B448-BB6F-AE5B1B643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788" y="3805238"/>
            <a:ext cx="44577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676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8287" y="960437"/>
            <a:ext cx="10721333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What is the 32 bit machine code corresponding to</a:t>
            </a:r>
          </a:p>
          <a:p>
            <a:r>
              <a:rPr lang="en-US" sz="2800" dirty="0">
                <a:solidFill>
                  <a:schemeClr val="tx1"/>
                </a:solidFill>
              </a:rPr>
              <a:t>LSL X10, X9, #3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(Look at reference sheet)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 err="1">
                <a:solidFill>
                  <a:schemeClr val="tx1"/>
                </a:solidFill>
              </a:rPr>
              <a:t>Opcode</a:t>
            </a:r>
            <a:r>
              <a:rPr lang="en-US" sz="2800" dirty="0">
                <a:solidFill>
                  <a:schemeClr val="tx1"/>
                </a:solidFill>
              </a:rPr>
              <a:t> = 11010011011, Format = R, RN shifted and placed in RD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11010011011 00000 000011 01001 01010  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4" name="Picture 3" descr="Please contact instructor for information on this image.">
            <a:extLst>
              <a:ext uri="{FF2B5EF4-FFF2-40B4-BE49-F238E27FC236}">
                <a16:creationId xmlns:a16="http://schemas.microsoft.com/office/drawing/2014/main" id="{5CB560C5-2F99-7C4F-B953-819134ABA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6087" y="2332037"/>
            <a:ext cx="6108700" cy="7493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9EF89F9-D79B-8243-AB05-F71DD3DEF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894" y="3500470"/>
            <a:ext cx="4441190" cy="558733"/>
          </a:xfrm>
          <a:prstGeom prst="rect">
            <a:avLst/>
          </a:prstGeom>
          <a:noFill/>
          <a:ln w="1111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0BA597D-B746-3D42-8E2E-9C1D59663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V="1">
            <a:off x="4433887" y="4389437"/>
            <a:ext cx="0" cy="76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F144872-5D2D-3E4B-BAE5-6DEE03E99BC1}"/>
              </a:ext>
            </a:extLst>
          </p:cNvPr>
          <p:cNvSpPr txBox="1"/>
          <p:nvPr/>
        </p:nvSpPr>
        <p:spPr>
          <a:xfrm>
            <a:off x="3443287" y="5303837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Rm is not used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F3C993-0F9D-644A-A33C-32066E74B5AE}"/>
              </a:ext>
            </a:extLst>
          </p:cNvPr>
          <p:cNvSpPr txBox="1"/>
          <p:nvPr/>
        </p:nvSpPr>
        <p:spPr>
          <a:xfrm>
            <a:off x="4433887" y="4872562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shamt</a:t>
            </a:r>
            <a:r>
              <a:rPr lang="en-US" dirty="0">
                <a:solidFill>
                  <a:schemeClr val="tx1"/>
                </a:solidFill>
              </a:rPr>
              <a:t> = shift amount = 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8EABF5E-91B8-BF49-B5AA-0905C6EAB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5653087" y="4389437"/>
            <a:ext cx="0" cy="439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80552A4-45F5-1744-93B4-E34978DF4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 flipV="1">
            <a:off x="6796087" y="4389437"/>
            <a:ext cx="838200" cy="922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F672BBE-A9C4-024B-87A7-FEEC17837F7C}"/>
              </a:ext>
            </a:extLst>
          </p:cNvPr>
          <p:cNvSpPr txBox="1"/>
          <p:nvPr/>
        </p:nvSpPr>
        <p:spPr>
          <a:xfrm>
            <a:off x="8395648" y="5394772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Rd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5BCAD48-6CB9-4B41-BFCF-348BDCB96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 flipV="1">
            <a:off x="7786687" y="4541837"/>
            <a:ext cx="838200" cy="922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67DBAB5-D112-BE41-9285-9AD6DFB15740}"/>
              </a:ext>
            </a:extLst>
          </p:cNvPr>
          <p:cNvSpPr txBox="1"/>
          <p:nvPr/>
        </p:nvSpPr>
        <p:spPr>
          <a:xfrm>
            <a:off x="7557448" y="541648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Rn</a:t>
            </a:r>
          </a:p>
        </p:txBody>
      </p:sp>
      <p:pic>
        <p:nvPicPr>
          <p:cNvPr id="5" name="Picture 4" descr="Please contact instructor for information on this image.">
            <a:extLst>
              <a:ext uri="{FF2B5EF4-FFF2-40B4-BE49-F238E27FC236}">
                <a16:creationId xmlns:a16="http://schemas.microsoft.com/office/drawing/2014/main" id="{ADD3141D-9EB8-014C-893A-58D2C190D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6089" y="3461322"/>
            <a:ext cx="4622800" cy="203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16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8287" y="960437"/>
            <a:ext cx="10823246" cy="7417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What is the 32 bit machine code corresponding to</a:t>
            </a:r>
          </a:p>
          <a:p>
            <a:r>
              <a:rPr lang="en-US" sz="2800" dirty="0">
                <a:solidFill>
                  <a:schemeClr val="tx1"/>
                </a:solidFill>
              </a:rPr>
              <a:t>LSL X10, X9, #3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(Look at reference sheet)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 err="1">
                <a:solidFill>
                  <a:schemeClr val="tx1"/>
                </a:solidFill>
              </a:rPr>
              <a:t>Opcode</a:t>
            </a:r>
            <a:r>
              <a:rPr lang="en-US" sz="2800" dirty="0">
                <a:solidFill>
                  <a:schemeClr val="tx1"/>
                </a:solidFill>
              </a:rPr>
              <a:t> = 11010011011, Format = R, RN shifted and placed in RD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11010011011 00000 000011 01001 01010  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11010011011000000000110100101010  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1101 0011 0110 0000 0000 1101 0010 1010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0xD3600D2A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4" name="Picture 3" descr="Please contact instructor for information on this image.">
            <a:extLst>
              <a:ext uri="{FF2B5EF4-FFF2-40B4-BE49-F238E27FC236}">
                <a16:creationId xmlns:a16="http://schemas.microsoft.com/office/drawing/2014/main" id="{5CB560C5-2F99-7C4F-B953-819134ABA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6087" y="2332037"/>
            <a:ext cx="6108700" cy="749300"/>
          </a:xfrm>
          <a:prstGeom prst="rect">
            <a:avLst/>
          </a:prstGeom>
        </p:spPr>
      </p:pic>
      <p:pic>
        <p:nvPicPr>
          <p:cNvPr id="5" name="Picture 4" descr="Please contact instructor for information on this image.">
            <a:extLst>
              <a:ext uri="{FF2B5EF4-FFF2-40B4-BE49-F238E27FC236}">
                <a16:creationId xmlns:a16="http://schemas.microsoft.com/office/drawing/2014/main" id="{ADD3141D-9EB8-014C-893A-58D2C190D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6089" y="3461322"/>
            <a:ext cx="4622800" cy="20340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9EF89F9-D79B-8243-AB05-F71DD3DEF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894" y="3500470"/>
            <a:ext cx="4441190" cy="558733"/>
          </a:xfrm>
          <a:prstGeom prst="rect">
            <a:avLst/>
          </a:prstGeom>
          <a:noFill/>
          <a:ln w="1111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49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>
          <a:xfrm>
            <a:off x="1257300" y="381000"/>
            <a:ext cx="11406187" cy="1262063"/>
          </a:xfrm>
        </p:spPr>
        <p:txBody>
          <a:bodyPr wrap="square" lIns="0" tIns="38880" rIns="0" bIns="0" numCol="1" anchorCtr="0" compatLnSpc="1">
            <a:prstTxWarp prst="textNoShape">
              <a:avLst/>
            </a:prstTxWarp>
          </a:bodyPr>
          <a:lstStyle/>
          <a:p>
            <a:pPr defTabSz="1007943" eaLnBrk="1" fontAlgn="auto" hangingPunct="1">
              <a:spcAft>
                <a:spcPts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altLang="en-US" sz="4850" dirty="0"/>
              <a:t>ARM ISA: R-format instruction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9E1C1E-F0B3-864E-B1E5-AD0084CBCCEB}"/>
              </a:ext>
            </a:extLst>
          </p:cNvPr>
          <p:cNvSpPr txBox="1"/>
          <p:nvPr/>
        </p:nvSpPr>
        <p:spPr>
          <a:xfrm>
            <a:off x="2605087" y="1643063"/>
            <a:ext cx="481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ADD </a:t>
            </a:r>
            <a:r>
              <a:rPr lang="en-US" dirty="0">
                <a:solidFill>
                  <a:srgbClr val="92D050"/>
                </a:solidFill>
              </a:rPr>
              <a:t>X9,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00B0F0"/>
                </a:solidFill>
              </a:rPr>
              <a:t>X10,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X11               </a:t>
            </a:r>
            <a:r>
              <a:rPr lang="en-US" dirty="0">
                <a:solidFill>
                  <a:srgbClr val="7030A0"/>
                </a:solidFill>
                <a:sym typeface="Wingdings" pitchFamily="2" charset="2"/>
              </a:rPr>
              <a:t> X9 = X10+X11</a:t>
            </a:r>
            <a:endParaRPr lang="en-US" dirty="0">
              <a:solidFill>
                <a:srgbClr val="7030A0"/>
              </a:solidFill>
            </a:endParaRPr>
          </a:p>
        </p:txBody>
      </p:sp>
      <p:grpSp>
        <p:nvGrpSpPr>
          <p:cNvPr id="10" name="Group 9" descr="Please contact instructor for information on this image.">
            <a:extLst>
              <a:ext uri="{FF2B5EF4-FFF2-40B4-BE49-F238E27FC236}">
                <a16:creationId xmlns:a16="http://schemas.microsoft.com/office/drawing/2014/main" id="{DD4B73D7-AA14-5D48-90FE-5D9365F5EB79}"/>
              </a:ext>
            </a:extLst>
          </p:cNvPr>
          <p:cNvGrpSpPr/>
          <p:nvPr/>
        </p:nvGrpSpPr>
        <p:grpSpPr>
          <a:xfrm>
            <a:off x="2147887" y="2636837"/>
            <a:ext cx="7772400" cy="967264"/>
            <a:chOff x="1995487" y="2684463"/>
            <a:chExt cx="7772400" cy="96726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DF0A107-5CF7-F24B-82D8-FBBDEF035744}"/>
                </a:ext>
              </a:extLst>
            </p:cNvPr>
            <p:cNvSpPr/>
            <p:nvPr/>
          </p:nvSpPr>
          <p:spPr>
            <a:xfrm>
              <a:off x="1995487" y="2684463"/>
              <a:ext cx="77724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0594803-EE04-064F-9C28-FEC58D706583}"/>
                </a:ext>
              </a:extLst>
            </p:cNvPr>
            <p:cNvCxnSpPr/>
            <p:nvPr/>
          </p:nvCxnSpPr>
          <p:spPr>
            <a:xfrm>
              <a:off x="4510087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C5043BD-394B-C941-9453-6A3652D2F018}"/>
                </a:ext>
              </a:extLst>
            </p:cNvPr>
            <p:cNvCxnSpPr/>
            <p:nvPr/>
          </p:nvCxnSpPr>
          <p:spPr>
            <a:xfrm>
              <a:off x="5653087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4F55566-10C0-BB44-A946-BE6D51470DBD}"/>
                </a:ext>
              </a:extLst>
            </p:cNvPr>
            <p:cNvCxnSpPr/>
            <p:nvPr/>
          </p:nvCxnSpPr>
          <p:spPr>
            <a:xfrm>
              <a:off x="6954016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5A18A98-77A6-F045-9F00-B97CFDDCF8AE}"/>
                </a:ext>
              </a:extLst>
            </p:cNvPr>
            <p:cNvCxnSpPr/>
            <p:nvPr/>
          </p:nvCxnSpPr>
          <p:spPr>
            <a:xfrm>
              <a:off x="8396287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EF75479-DF25-694A-8653-8C9F0884FD69}"/>
                </a:ext>
              </a:extLst>
            </p:cNvPr>
            <p:cNvSpPr txBox="1"/>
            <p:nvPr/>
          </p:nvSpPr>
          <p:spPr>
            <a:xfrm>
              <a:off x="3021597" y="2728397"/>
              <a:ext cx="645131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opcode                </a:t>
              </a:r>
              <a:r>
                <a:rPr lang="en-US" dirty="0" err="1">
                  <a:solidFill>
                    <a:schemeClr val="tx1"/>
                  </a:solidFill>
                </a:rPr>
                <a:t>rm</a:t>
              </a:r>
              <a:r>
                <a:rPr lang="en-US" dirty="0">
                  <a:solidFill>
                    <a:schemeClr val="tx1"/>
                  </a:solidFill>
                </a:rPr>
                <a:t>           </a:t>
              </a:r>
              <a:r>
                <a:rPr lang="en-US" dirty="0" err="1">
                  <a:solidFill>
                    <a:schemeClr val="tx1"/>
                  </a:solidFill>
                </a:rPr>
                <a:t>shamt</a:t>
              </a:r>
              <a:r>
                <a:rPr lang="en-US" dirty="0">
                  <a:solidFill>
                    <a:schemeClr val="tx1"/>
                  </a:solidFill>
                </a:rPr>
                <a:t>                   </a:t>
              </a:r>
              <a:r>
                <a:rPr lang="en-US" dirty="0" err="1">
                  <a:solidFill>
                    <a:schemeClr val="tx1"/>
                  </a:solidFill>
                </a:rPr>
                <a:t>rn</a:t>
              </a:r>
              <a:r>
                <a:rPr lang="en-US" dirty="0">
                  <a:solidFill>
                    <a:schemeClr val="tx1"/>
                  </a:solidFill>
                </a:rPr>
                <a:t>             </a:t>
              </a:r>
              <a:r>
                <a:rPr lang="en-US" dirty="0" err="1">
                  <a:solidFill>
                    <a:schemeClr val="tx1"/>
                  </a:solidFill>
                </a:rPr>
                <a:t>rd</a:t>
              </a:r>
              <a:endParaRPr lang="en-US" dirty="0">
                <a:solidFill>
                  <a:schemeClr val="tx1"/>
                </a:solidFill>
              </a:endParaRPr>
            </a:p>
            <a:p>
              <a:endParaRPr lang="en-US" dirty="0">
                <a:solidFill>
                  <a:schemeClr val="tx1"/>
                </a:solidFill>
              </a:endParaRPr>
            </a:p>
            <a:p>
              <a:r>
                <a:rPr lang="en-US" dirty="0">
                  <a:solidFill>
                    <a:schemeClr val="tx1"/>
                  </a:solidFill>
                </a:rPr>
                <a:t>11 bits                5 bits          6 bits              5 bits             5 bits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69C945B-3F3F-2D4B-B498-338D633DB1B9}"/>
              </a:ext>
            </a:extLst>
          </p:cNvPr>
          <p:cNvSpPr txBox="1"/>
          <p:nvPr/>
        </p:nvSpPr>
        <p:spPr>
          <a:xfrm>
            <a:off x="2528887" y="3932237"/>
            <a:ext cx="7203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10001011000                </a:t>
            </a:r>
            <a:r>
              <a:rPr lang="en-US" dirty="0">
                <a:solidFill>
                  <a:srgbClr val="7030A0"/>
                </a:solidFill>
              </a:rPr>
              <a:t>01011</a:t>
            </a:r>
            <a:r>
              <a:rPr lang="en-US" dirty="0">
                <a:solidFill>
                  <a:srgbClr val="92D050"/>
                </a:solidFill>
              </a:rPr>
              <a:t>           </a:t>
            </a:r>
            <a:r>
              <a:rPr lang="en-US" dirty="0">
                <a:solidFill>
                  <a:schemeClr val="tx1"/>
                </a:solidFill>
              </a:rPr>
              <a:t>000000         </a:t>
            </a:r>
            <a:r>
              <a:rPr lang="en-US" dirty="0">
                <a:solidFill>
                  <a:srgbClr val="00B0F0"/>
                </a:solidFill>
              </a:rPr>
              <a:t>01010        </a:t>
            </a:r>
            <a:r>
              <a:rPr lang="en-US" dirty="0">
                <a:solidFill>
                  <a:srgbClr val="92D050"/>
                </a:solidFill>
              </a:rPr>
              <a:t>01001</a:t>
            </a:r>
            <a:r>
              <a:rPr lang="en-US" dirty="0">
                <a:solidFill>
                  <a:srgbClr val="00B0F0"/>
                </a:solidFill>
              </a:rPr>
              <a:t> 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9E1C1E-F0B3-864E-B1E5-AD0084CBCCEB}"/>
              </a:ext>
            </a:extLst>
          </p:cNvPr>
          <p:cNvSpPr txBox="1"/>
          <p:nvPr/>
        </p:nvSpPr>
        <p:spPr>
          <a:xfrm>
            <a:off x="3443287" y="4999037"/>
            <a:ext cx="480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SUB </a:t>
            </a:r>
            <a:r>
              <a:rPr lang="en-US" dirty="0">
                <a:solidFill>
                  <a:srgbClr val="92D050"/>
                </a:solidFill>
              </a:rPr>
              <a:t>X9,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00B0F0"/>
                </a:solidFill>
              </a:rPr>
              <a:t>X10,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7030A0"/>
                </a:solidFill>
              </a:rPr>
              <a:t>X11               </a:t>
            </a:r>
            <a:r>
              <a:rPr lang="en-US" dirty="0">
                <a:solidFill>
                  <a:srgbClr val="7030A0"/>
                </a:solidFill>
                <a:sym typeface="Wingdings" pitchFamily="2" charset="2"/>
              </a:rPr>
              <a:t> X9 = X10-X11</a:t>
            </a:r>
            <a:endParaRPr lang="en-US" dirty="0">
              <a:solidFill>
                <a:srgbClr val="7030A0"/>
              </a:solidFill>
            </a:endParaRPr>
          </a:p>
        </p:txBody>
      </p:sp>
      <p:grpSp>
        <p:nvGrpSpPr>
          <p:cNvPr id="14" name="Group 13" descr="Please contact instructor for information on this image.">
            <a:extLst>
              <a:ext uri="{FF2B5EF4-FFF2-40B4-BE49-F238E27FC236}">
                <a16:creationId xmlns:a16="http://schemas.microsoft.com/office/drawing/2014/main" id="{DD4B73D7-AA14-5D48-90FE-5D9365F5EB79}"/>
              </a:ext>
            </a:extLst>
          </p:cNvPr>
          <p:cNvGrpSpPr/>
          <p:nvPr/>
        </p:nvGrpSpPr>
        <p:grpSpPr>
          <a:xfrm>
            <a:off x="2071687" y="5684837"/>
            <a:ext cx="7772400" cy="967264"/>
            <a:chOff x="1995487" y="2684463"/>
            <a:chExt cx="7772400" cy="96726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DF0A107-5CF7-F24B-82D8-FBBDEF035744}"/>
                </a:ext>
              </a:extLst>
            </p:cNvPr>
            <p:cNvSpPr/>
            <p:nvPr/>
          </p:nvSpPr>
          <p:spPr>
            <a:xfrm>
              <a:off x="1995487" y="2684463"/>
              <a:ext cx="77724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0594803-EE04-064F-9C28-FEC58D706583}"/>
                </a:ext>
              </a:extLst>
            </p:cNvPr>
            <p:cNvCxnSpPr/>
            <p:nvPr/>
          </p:nvCxnSpPr>
          <p:spPr>
            <a:xfrm>
              <a:off x="4510087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C5043BD-394B-C941-9453-6A3652D2F018}"/>
                </a:ext>
              </a:extLst>
            </p:cNvPr>
            <p:cNvCxnSpPr/>
            <p:nvPr/>
          </p:nvCxnSpPr>
          <p:spPr>
            <a:xfrm>
              <a:off x="5653087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4F55566-10C0-BB44-A946-BE6D51470DBD}"/>
                </a:ext>
              </a:extLst>
            </p:cNvPr>
            <p:cNvCxnSpPr/>
            <p:nvPr/>
          </p:nvCxnSpPr>
          <p:spPr>
            <a:xfrm>
              <a:off x="6954016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5A18A98-77A6-F045-9F00-B97CFDDCF8AE}"/>
                </a:ext>
              </a:extLst>
            </p:cNvPr>
            <p:cNvCxnSpPr/>
            <p:nvPr/>
          </p:nvCxnSpPr>
          <p:spPr>
            <a:xfrm>
              <a:off x="8396287" y="2684463"/>
              <a:ext cx="0" cy="457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EF75479-DF25-694A-8653-8C9F0884FD69}"/>
                </a:ext>
              </a:extLst>
            </p:cNvPr>
            <p:cNvSpPr txBox="1"/>
            <p:nvPr/>
          </p:nvSpPr>
          <p:spPr>
            <a:xfrm>
              <a:off x="3021597" y="2728397"/>
              <a:ext cx="645131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opcode                </a:t>
              </a:r>
              <a:r>
                <a:rPr lang="en-US" dirty="0" err="1">
                  <a:solidFill>
                    <a:schemeClr val="tx1"/>
                  </a:solidFill>
                </a:rPr>
                <a:t>rm</a:t>
              </a:r>
              <a:r>
                <a:rPr lang="en-US" dirty="0">
                  <a:solidFill>
                    <a:schemeClr val="tx1"/>
                  </a:solidFill>
                </a:rPr>
                <a:t>           </a:t>
              </a:r>
              <a:r>
                <a:rPr lang="en-US" dirty="0" err="1">
                  <a:solidFill>
                    <a:schemeClr val="tx1"/>
                  </a:solidFill>
                </a:rPr>
                <a:t>shamt</a:t>
              </a:r>
              <a:r>
                <a:rPr lang="en-US" dirty="0">
                  <a:solidFill>
                    <a:schemeClr val="tx1"/>
                  </a:solidFill>
                </a:rPr>
                <a:t>                   </a:t>
              </a:r>
              <a:r>
                <a:rPr lang="en-US" dirty="0" err="1">
                  <a:solidFill>
                    <a:schemeClr val="tx1"/>
                  </a:solidFill>
                </a:rPr>
                <a:t>rn</a:t>
              </a:r>
              <a:r>
                <a:rPr lang="en-US" dirty="0">
                  <a:solidFill>
                    <a:schemeClr val="tx1"/>
                  </a:solidFill>
                </a:rPr>
                <a:t>             </a:t>
              </a:r>
              <a:r>
                <a:rPr lang="en-US" dirty="0" err="1">
                  <a:solidFill>
                    <a:schemeClr val="tx1"/>
                  </a:solidFill>
                </a:rPr>
                <a:t>rd</a:t>
              </a:r>
              <a:endParaRPr lang="en-US" dirty="0">
                <a:solidFill>
                  <a:schemeClr val="tx1"/>
                </a:solidFill>
              </a:endParaRPr>
            </a:p>
            <a:p>
              <a:endParaRPr lang="en-US" dirty="0">
                <a:solidFill>
                  <a:schemeClr val="tx1"/>
                </a:solidFill>
              </a:endParaRPr>
            </a:p>
            <a:p>
              <a:r>
                <a:rPr lang="en-US" dirty="0">
                  <a:solidFill>
                    <a:schemeClr val="tx1"/>
                  </a:solidFill>
                </a:rPr>
                <a:t>11 bits                5 bits          6 bits              5 bits             5 bits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69C945B-3F3F-2D4B-B498-338D633DB1B9}"/>
              </a:ext>
            </a:extLst>
          </p:cNvPr>
          <p:cNvSpPr txBox="1"/>
          <p:nvPr/>
        </p:nvSpPr>
        <p:spPr>
          <a:xfrm>
            <a:off x="2411848" y="6675437"/>
            <a:ext cx="7063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11001011000                </a:t>
            </a:r>
            <a:r>
              <a:rPr lang="en-US" dirty="0">
                <a:solidFill>
                  <a:srgbClr val="7030A0"/>
                </a:solidFill>
              </a:rPr>
              <a:t>01011</a:t>
            </a:r>
            <a:r>
              <a:rPr lang="en-US" dirty="0">
                <a:solidFill>
                  <a:srgbClr val="92D050"/>
                </a:solidFill>
              </a:rPr>
              <a:t>           </a:t>
            </a:r>
            <a:r>
              <a:rPr lang="en-US" dirty="0">
                <a:solidFill>
                  <a:schemeClr val="tx1"/>
                </a:solidFill>
              </a:rPr>
              <a:t>000000         </a:t>
            </a:r>
            <a:r>
              <a:rPr lang="en-US" dirty="0">
                <a:solidFill>
                  <a:srgbClr val="00B0F0"/>
                </a:solidFill>
              </a:rPr>
              <a:t>01010        </a:t>
            </a:r>
            <a:r>
              <a:rPr lang="en-US" dirty="0">
                <a:solidFill>
                  <a:srgbClr val="92D050"/>
                </a:solidFill>
              </a:rPr>
              <a:t>01001</a:t>
            </a:r>
            <a:r>
              <a:rPr lang="en-US" dirty="0">
                <a:solidFill>
                  <a:srgbClr val="00B0F0"/>
                </a:solidFill>
              </a:rPr>
              <a:t> 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45303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>
          <a:xfrm>
            <a:off x="1257300" y="381000"/>
            <a:ext cx="11406187" cy="1262063"/>
          </a:xfrm>
        </p:spPr>
        <p:txBody>
          <a:bodyPr wrap="square" lIns="0" tIns="38880" rIns="0" bIns="0" numCol="1" anchorCtr="0" compatLnSpc="1">
            <a:prstTxWarp prst="textNoShape">
              <a:avLst/>
            </a:prstTxWarp>
          </a:bodyPr>
          <a:lstStyle/>
          <a:p>
            <a:pPr defTabSz="1007943" eaLnBrk="1" fontAlgn="auto" hangingPunct="1">
              <a:spcAft>
                <a:spcPts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altLang="en-US" sz="4850" dirty="0"/>
              <a:t>ARM ISA: I-format instruction</a:t>
            </a: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233487" y="2108199"/>
            <a:ext cx="11263312" cy="5253038"/>
          </a:xfrm>
        </p:spPr>
        <p:txBody>
          <a:bodyPr tIns="28080" rIns="0" bIns="0" anchor="ctr">
            <a:normAutofit lnSpcReduction="10000"/>
          </a:bodyPr>
          <a:lstStyle/>
          <a:p>
            <a:pPr marL="0" indent="0"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buNone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3200" b="1" dirty="0">
                <a:solidFill>
                  <a:srgbClr val="C00000"/>
                </a:solidFill>
              </a:rPr>
              <a:t>STRUCTURE OF AN I-format INSTRUCTION</a:t>
            </a: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900" b="1" dirty="0">
                <a:solidFill>
                  <a:schemeClr val="tx1"/>
                </a:solidFill>
              </a:rPr>
              <a:t>Instruction Fields:</a:t>
            </a: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marL="0" indent="0"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buNone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900" b="1" dirty="0">
                <a:solidFill>
                  <a:schemeClr val="tx1"/>
                </a:solidFill>
              </a:rPr>
              <a:t>Field Explanation:</a:t>
            </a:r>
          </a:p>
          <a:p>
            <a:pPr lvl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680" b="1" dirty="0">
                <a:solidFill>
                  <a:schemeClr val="tx1"/>
                </a:solidFill>
              </a:rPr>
              <a:t>opcode - basic operation of the instruction</a:t>
            </a:r>
          </a:p>
          <a:p>
            <a:pPr lvl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680" b="1" dirty="0">
                <a:solidFill>
                  <a:schemeClr val="tx1"/>
                </a:solidFill>
              </a:rPr>
              <a:t>Immediate </a:t>
            </a:r>
            <a:r>
              <a:rPr lang="mr-IN" altLang="en-US" sz="2680" b="1" dirty="0">
                <a:solidFill>
                  <a:schemeClr val="tx1"/>
                </a:solidFill>
              </a:rPr>
              <a:t>–</a:t>
            </a:r>
            <a:r>
              <a:rPr lang="en-US" altLang="en-US" sz="2680" b="1" dirty="0">
                <a:solidFill>
                  <a:schemeClr val="tx1"/>
                </a:solidFill>
              </a:rPr>
              <a:t> value of operand</a:t>
            </a:r>
          </a:p>
          <a:p>
            <a:pPr lvl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680" b="1" dirty="0" err="1">
                <a:solidFill>
                  <a:schemeClr val="tx1"/>
                </a:solidFill>
              </a:rPr>
              <a:t>rn</a:t>
            </a:r>
            <a:r>
              <a:rPr lang="en-US" altLang="en-US" sz="2680" b="1" dirty="0">
                <a:solidFill>
                  <a:schemeClr val="tx1"/>
                </a:solidFill>
              </a:rPr>
              <a:t> – source register</a:t>
            </a:r>
          </a:p>
          <a:p>
            <a:pPr lvl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r>
              <a:rPr lang="en-US" altLang="en-US" sz="2680" b="1" dirty="0" err="1">
                <a:solidFill>
                  <a:schemeClr val="tx1"/>
                </a:solidFill>
              </a:rPr>
              <a:t>rd</a:t>
            </a:r>
            <a:r>
              <a:rPr lang="en-US" altLang="en-US" sz="2680" b="1" dirty="0">
                <a:solidFill>
                  <a:schemeClr val="tx1"/>
                </a:solidFill>
              </a:rPr>
              <a:t> destination register</a:t>
            </a: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marL="0" indent="0"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buNone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altLang="en-US" sz="2900" b="1" dirty="0">
              <a:solidFill>
                <a:schemeClr val="tx1"/>
              </a:solidFill>
            </a:endParaRPr>
          </a:p>
          <a:p>
            <a:pPr lvl="1" eaLnBrk="1" hangingPunct="1">
              <a:spcBef>
                <a:spcPts val="1100"/>
              </a:spcBef>
              <a:buClr>
                <a:schemeClr val="tx1">
                  <a:lumMod val="50000"/>
                  <a:lumOff val="50000"/>
                </a:schemeClr>
              </a:buClr>
              <a:buSzPct val="100000"/>
              <a:tabLst>
                <a:tab pos="214313" algn="l"/>
                <a:tab pos="327025" algn="l"/>
                <a:tab pos="784225" algn="l"/>
                <a:tab pos="1241425" algn="l"/>
                <a:tab pos="1698625" algn="l"/>
                <a:tab pos="2155825" algn="l"/>
                <a:tab pos="2613025" algn="l"/>
                <a:tab pos="3070225" algn="l"/>
                <a:tab pos="3527425" algn="l"/>
                <a:tab pos="3984625" algn="l"/>
                <a:tab pos="4441825" algn="l"/>
                <a:tab pos="4899025" algn="l"/>
                <a:tab pos="5356225" algn="l"/>
                <a:tab pos="5813425" algn="l"/>
                <a:tab pos="6270625" algn="l"/>
                <a:tab pos="6727825" algn="l"/>
                <a:tab pos="7185025" algn="l"/>
                <a:tab pos="7642225" algn="l"/>
                <a:tab pos="8099425" algn="l"/>
                <a:tab pos="8556625" algn="l"/>
                <a:tab pos="9013825" algn="l"/>
              </a:tabLst>
            </a:pPr>
            <a:endParaRPr lang="en-US" sz="2700" dirty="0">
              <a:solidFill>
                <a:schemeClr val="tx1"/>
              </a:solidFill>
            </a:endParaRPr>
          </a:p>
        </p:txBody>
      </p:sp>
      <p:sp>
        <p:nvSpPr>
          <p:cNvPr id="3" name="Rectangle 2" descr="Please contact instructor for information on this image.">
            <a:extLst>
              <a:ext uri="{FF2B5EF4-FFF2-40B4-BE49-F238E27FC236}">
                <a16:creationId xmlns:a16="http://schemas.microsoft.com/office/drawing/2014/main" id="{6DF0A107-5CF7-F24B-82D8-FBBDEF035744}"/>
              </a:ext>
            </a:extLst>
          </p:cNvPr>
          <p:cNvSpPr/>
          <p:nvPr/>
        </p:nvSpPr>
        <p:spPr>
          <a:xfrm>
            <a:off x="1919287" y="2455863"/>
            <a:ext cx="7772400" cy="457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0594803-EE04-064F-9C28-FEC58D7065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433887" y="2455863"/>
            <a:ext cx="0" cy="45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F55566-10C0-BB44-A946-BE6D51470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877816" y="2455863"/>
            <a:ext cx="0" cy="45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5A18A98-77A6-F045-9F00-B97CFDDCF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320087" y="2455863"/>
            <a:ext cx="0" cy="45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EF75479-DF25-694A-8653-8C9F0884FD69}"/>
              </a:ext>
            </a:extLst>
          </p:cNvPr>
          <p:cNvSpPr txBox="1"/>
          <p:nvPr/>
        </p:nvSpPr>
        <p:spPr>
          <a:xfrm>
            <a:off x="3164169" y="2475507"/>
            <a:ext cx="6367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opcode</a:t>
            </a:r>
            <a:r>
              <a:rPr lang="en-US" dirty="0">
                <a:solidFill>
                  <a:schemeClr val="tx1"/>
                </a:solidFill>
              </a:rPr>
              <a:t>                immediate                        </a:t>
            </a:r>
            <a:r>
              <a:rPr lang="en-US" dirty="0" err="1">
                <a:solidFill>
                  <a:schemeClr val="tx1"/>
                </a:solidFill>
              </a:rPr>
              <a:t>rn</a:t>
            </a:r>
            <a:r>
              <a:rPr lang="en-US" dirty="0">
                <a:solidFill>
                  <a:schemeClr val="tx1"/>
                </a:solidFill>
              </a:rPr>
              <a:t>             </a:t>
            </a:r>
            <a:r>
              <a:rPr lang="en-US" dirty="0" err="1">
                <a:solidFill>
                  <a:schemeClr val="tx1"/>
                </a:solidFill>
              </a:rPr>
              <a:t>rd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10 bits                12 bits                             5 bits             5 bits</a:t>
            </a:r>
          </a:p>
        </p:txBody>
      </p:sp>
    </p:spTree>
    <p:extLst>
      <p:ext uri="{BB962C8B-B14F-4D97-AF65-F5344CB8AC3E}">
        <p14:creationId xmlns:p14="http://schemas.microsoft.com/office/powerpoint/2010/main" val="103457123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{2B145508-338D-6147-87E2-FC43CC629C82}tf10001069</Template>
  <TotalTime>44887</TotalTime>
  <Words>617</Words>
  <Application>Microsoft Office PowerPoint</Application>
  <PresentationFormat>Custom</PresentationFormat>
  <Paragraphs>180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Century Gothic</vt:lpstr>
      <vt:lpstr>Times New Roman</vt:lpstr>
      <vt:lpstr>Wingdings 3</vt:lpstr>
      <vt:lpstr>Wisp</vt:lpstr>
      <vt:lpstr>ARM Instructions Sample Problems</vt:lpstr>
      <vt:lpstr>What’s on the examlet?</vt:lpstr>
      <vt:lpstr>ARM ISA: R-format instruction</vt:lpstr>
      <vt:lpstr>Sample problem</vt:lpstr>
      <vt:lpstr>Sample problem</vt:lpstr>
      <vt:lpstr>Sample problem</vt:lpstr>
      <vt:lpstr>Sample problem</vt:lpstr>
      <vt:lpstr>ARM ISA: R-format instruction</vt:lpstr>
      <vt:lpstr>ARM ISA: I-format instruction</vt:lpstr>
      <vt:lpstr>ARM ISA: I-Type Instructions</vt:lpstr>
      <vt:lpstr>Sample Problem</vt:lpstr>
      <vt:lpstr>Sample Problem</vt:lpstr>
      <vt:lpstr>Sample Problem</vt:lpstr>
      <vt:lpstr>Sample Problem</vt:lpstr>
      <vt:lpstr>Sample Problem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Basics</dc:title>
  <dc:creator>RIchard Newman</dc:creator>
  <cp:lastModifiedBy>Martin,Joshua L</cp:lastModifiedBy>
  <cp:revision>474</cp:revision>
  <cp:lastPrinted>1601-01-01T00:00:00Z</cp:lastPrinted>
  <dcterms:created xsi:type="dcterms:W3CDTF">2016-05-07T13:36:28Z</dcterms:created>
  <dcterms:modified xsi:type="dcterms:W3CDTF">2022-02-02T13:16:36Z</dcterms:modified>
</cp:coreProperties>
</file>

<file path=docProps/thumbnail.jpeg>
</file>